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99" r:id="rId5"/>
    <p:sldId id="264" r:id="rId6"/>
    <p:sldId id="265" r:id="rId7"/>
    <p:sldId id="268" r:id="rId8"/>
    <p:sldId id="269" r:id="rId9"/>
    <p:sldId id="271" r:id="rId10"/>
    <p:sldId id="272" r:id="rId11"/>
    <p:sldId id="273" r:id="rId12"/>
    <p:sldId id="270" r:id="rId13"/>
    <p:sldId id="275" r:id="rId14"/>
    <p:sldId id="262" r:id="rId15"/>
    <p:sldId id="263" r:id="rId16"/>
    <p:sldId id="277" r:id="rId17"/>
    <p:sldId id="278" r:id="rId18"/>
    <p:sldId id="290" r:id="rId19"/>
    <p:sldId id="291" r:id="rId20"/>
    <p:sldId id="281" r:id="rId21"/>
    <p:sldId id="294" r:id="rId22"/>
    <p:sldId id="282" r:id="rId23"/>
    <p:sldId id="283" r:id="rId24"/>
    <p:sldId id="284" r:id="rId25"/>
    <p:sldId id="295" r:id="rId26"/>
    <p:sldId id="285" r:id="rId27"/>
    <p:sldId id="301" r:id="rId28"/>
    <p:sldId id="287" r:id="rId29"/>
    <p:sldId id="302" r:id="rId30"/>
    <p:sldId id="286" r:id="rId31"/>
    <p:sldId id="293" r:id="rId32"/>
    <p:sldId id="303" r:id="rId33"/>
    <p:sldId id="298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D7"/>
    <a:srgbClr val="F6F8DC"/>
    <a:srgbClr val="FFFF99"/>
    <a:srgbClr val="E4D2F2"/>
    <a:srgbClr val="CDDEFF"/>
    <a:srgbClr val="256EFF"/>
    <a:srgbClr val="F8F3FB"/>
    <a:srgbClr val="F7FBF3"/>
    <a:srgbClr val="FD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621" autoAdjust="0"/>
  </p:normalViewPr>
  <p:slideViewPr>
    <p:cSldViewPr snapToGrid="0">
      <p:cViewPr varScale="1">
        <p:scale>
          <a:sx n="51" d="100"/>
          <a:sy n="51" d="100"/>
        </p:scale>
        <p:origin x="202" y="48"/>
      </p:cViewPr>
      <p:guideLst/>
    </p:cSldViewPr>
  </p:slideViewPr>
  <p:outlineViewPr>
    <p:cViewPr>
      <p:scale>
        <a:sx n="33" d="100"/>
        <a:sy n="33" d="100"/>
      </p:scale>
      <p:origin x="0" y="-82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749"/>
    </p:cViewPr>
  </p:sorterViewPr>
  <p:notesViewPr>
    <p:cSldViewPr snapToGrid="0">
      <p:cViewPr varScale="1">
        <p:scale>
          <a:sx n="42" d="100"/>
          <a:sy n="42" d="100"/>
        </p:scale>
        <p:origin x="232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C4206-9268-40CC-9A0E-58054071433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21EC-3712-4956-9281-7BB8CD1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DC2B-B519-4E87-A4A3-521F3B6521AC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altLang="en-US" smtClean="0"/>
              <a:t>Refer to p.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D33400-2DC9-4312-A5BC-81BA4D1AD0C6}" type="slidenum">
              <a:rPr lang="en-ZA" altLang="en-US" sz="1200"/>
              <a:pPr eaLnBrk="1" hangingPunct="1"/>
              <a:t>7</a:t>
            </a:fld>
            <a:endParaRPr lang="en-ZA" altLang="en-US" sz="1200"/>
          </a:p>
        </p:txBody>
      </p:sp>
    </p:spTree>
    <p:extLst>
      <p:ext uri="{BB962C8B-B14F-4D97-AF65-F5344CB8AC3E}">
        <p14:creationId xmlns:p14="http://schemas.microsoft.com/office/powerpoint/2010/main" val="163589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altLang="en-US" smtClean="0"/>
              <a:t>p. 8-9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7F4376-D432-4159-AC06-1DB169268017}" type="slidenum">
              <a:rPr lang="en-ZA" altLang="en-US" sz="1200"/>
              <a:pPr eaLnBrk="1" hangingPunct="1"/>
              <a:t>8</a:t>
            </a:fld>
            <a:endParaRPr lang="en-ZA" altLang="en-US" sz="1200"/>
          </a:p>
        </p:txBody>
      </p:sp>
    </p:spTree>
    <p:extLst>
      <p:ext uri="{BB962C8B-B14F-4D97-AF65-F5344CB8AC3E}">
        <p14:creationId xmlns:p14="http://schemas.microsoft.com/office/powerpoint/2010/main" val="158714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BD60-5D64-459C-BAFE-1651E0DD0F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>
              <a:defRPr sz="5400" b="1" baseline="0">
                <a:latin typeface="Tempus Sans ITC" panose="04020404030D070202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F7E9-F139-4E20-B666-EA621BD40E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2637010"/>
      </p:ext>
    </p:extLst>
  </p:cSld>
  <p:clrMapOvr>
    <a:masterClrMapping/>
  </p:clrMapOvr>
  <p:transition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>
              <a:defRPr lang="en-US" sz="4400" cap="non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dirty="0" err="1" smtClean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Cllick</a:t>
            </a:r>
            <a:r>
              <a:rPr lang="en-US" dirty="0" smtClean="0"/>
              <a:t>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176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76400"/>
            <a:ext cx="5486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76400"/>
            <a:ext cx="5486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486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2B8E9DB-8C33-4BA6-936A-8A0746367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84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Freeform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dirty="0">
                <a:latin typeface="Tempus Sans ITC" panose="04020404030D070202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Tempus Sans ITC" panose="04020404030D07020202" pitchFamily="82" charset="0"/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dirty="0" smtClean="0"/>
              <a:t>Add a caption here or delete this text to add a handwritten caption after printing your album.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Freeform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Tempus Sans ITC" panose="04020404030D07020202" pitchFamily="82" charset="0"/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dirty="0" smtClean="0"/>
              <a:t>Add a caption here or delete this text to add a handwritten caption after printing your album.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710" y="3303789"/>
            <a:ext cx="4406899" cy="1672821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cap="none" normalizeH="1" baseline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353764" y="737895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</a:t>
            </a:r>
          </a:p>
          <a:p>
            <a:pPr lvl="6"/>
            <a:r>
              <a:rPr lang="en-US" smtClean="0"/>
              <a:t>Seven</a:t>
            </a:r>
          </a:p>
          <a:p>
            <a:pPr lvl="7"/>
            <a:r>
              <a:rPr lang="en-US" smtClean="0"/>
              <a:t>Eight</a:t>
            </a:r>
          </a:p>
          <a:p>
            <a:pPr lvl="8"/>
            <a:r>
              <a:rPr lang="en-US" smtClean="0"/>
              <a:t>nine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NMMULibraryonTube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://www.facebook.com/NMMUL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twitter.com/NMMULibrary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 b="26831"/>
          <a:stretch>
            <a:fillRect/>
          </a:stretch>
        </p:blipFill>
        <p:spPr>
          <a:xfrm>
            <a:off x="457200" y="603250"/>
            <a:ext cx="11129963" cy="5797550"/>
          </a:xfrm>
        </p:spPr>
      </p:pic>
      <p:sp>
        <p:nvSpPr>
          <p:cNvPr id="10" name="TextBox 9"/>
          <p:cNvSpPr txBox="1"/>
          <p:nvPr/>
        </p:nvSpPr>
        <p:spPr>
          <a:xfrm>
            <a:off x="4389121" y="1201802"/>
            <a:ext cx="331582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empus Sans ITC" panose="04020404030D07020202" pitchFamily="82" charset="0"/>
              </a:rPr>
              <a:t>Library </a:t>
            </a:r>
          </a:p>
          <a:p>
            <a:pPr algn="ctr"/>
            <a:r>
              <a:rPr lang="en-US" sz="5400" dirty="0" smtClean="0">
                <a:latin typeface="Tempus Sans ITC" panose="04020404030D07020202" pitchFamily="82" charset="0"/>
              </a:rPr>
              <a:t>Starter Kit</a:t>
            </a:r>
            <a:endParaRPr lang="en-US" sz="5400" dirty="0">
              <a:latin typeface="Tempus Sans ITC" panose="04020404030D070202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4315" y="5754469"/>
            <a:ext cx="29228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Compiled by</a:t>
            </a:r>
          </a:p>
          <a:p>
            <a:pPr algn="ctr"/>
            <a:r>
              <a:rPr lang="en-US" dirty="0" smtClean="0"/>
              <a:t>Helene van der Sandt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0211" y="30634"/>
            <a:ext cx="3714007" cy="1379797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Facilities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3500" y="1380961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en-Z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b="7699"/>
          <a:stretch>
            <a:fillRect/>
          </a:stretch>
        </p:blipFill>
        <p:spPr>
          <a:xfrm rot="21409356">
            <a:off x="279912" y="1081551"/>
            <a:ext cx="3333248" cy="2164124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r="12788"/>
          <a:stretch>
            <a:fillRect/>
          </a:stretch>
        </p:blipFill>
        <p:spPr>
          <a:xfrm>
            <a:off x="3982730" y="783172"/>
            <a:ext cx="3328987" cy="329088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989983" y="4252"/>
            <a:ext cx="3672049" cy="2341237"/>
          </a:xfrm>
          <a:prstGeom prst="wedgeEllipseCallout">
            <a:avLst>
              <a:gd name="adj1" fmla="val -80407"/>
              <a:gd name="adj2" fmla="val 36633"/>
            </a:avLst>
          </a:prstGeom>
          <a:solidFill>
            <a:srgbClr val="CDDE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Copiers/printers on all floors. Use the same system as in labs.</a:t>
            </a:r>
            <a:endParaRPr lang="en-US" sz="26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 rot="21175203">
            <a:off x="211349" y="3243035"/>
            <a:ext cx="5396910" cy="33936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r="27848"/>
          <a:stretch>
            <a:fillRect/>
          </a:stretch>
        </p:blipFill>
        <p:spPr>
          <a:xfrm>
            <a:off x="7936028" y="2917888"/>
            <a:ext cx="3647080" cy="3593747"/>
          </a:xfrm>
        </p:spPr>
      </p:pic>
      <p:sp>
        <p:nvSpPr>
          <p:cNvPr id="10" name="Oval Callout 9"/>
          <p:cNvSpPr/>
          <p:nvPr/>
        </p:nvSpPr>
        <p:spPr>
          <a:xfrm>
            <a:off x="5647223" y="4349046"/>
            <a:ext cx="2884978" cy="2267269"/>
          </a:xfrm>
          <a:prstGeom prst="wedgeEllipseCallout">
            <a:avLst>
              <a:gd name="adj1" fmla="val 65985"/>
              <a:gd name="adj2" fmla="val -21359"/>
            </a:avLst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Computer Work Stations issued 1 hour at a time.</a:t>
            </a:r>
            <a:endParaRPr lang="en-US" sz="2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66460">
            <a:off x="389108" y="3270230"/>
            <a:ext cx="50746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empus Sans ITC" panose="04020404030D07020202" pitchFamily="82" charset="0"/>
              </a:rPr>
              <a:t>		</a:t>
            </a:r>
            <a:r>
              <a:rPr lang="en-US" sz="4000" b="1" dirty="0" smtClean="0">
                <a:latin typeface="Tempus Sans ITC" panose="04020404030D07020202" pitchFamily="82" charset="0"/>
              </a:rPr>
              <a:t>Special </a:t>
            </a:r>
            <a:r>
              <a:rPr lang="en-US" sz="4000" b="1" dirty="0">
                <a:latin typeface="Tempus Sans ITC" panose="04020404030D07020202" pitchFamily="82" charset="0"/>
              </a:rPr>
              <a:t>needs </a:t>
            </a:r>
            <a:endParaRPr lang="en-US" sz="4000" b="1" dirty="0" smtClean="0">
              <a:latin typeface="Tempus Sans ITC" panose="04020404030D07020202" pitchFamily="82" charset="0"/>
            </a:endParaRPr>
          </a:p>
          <a:p>
            <a:endParaRPr lang="en-US" b="1" dirty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4 </a:t>
            </a:r>
            <a:r>
              <a:rPr lang="en-US" sz="2400" b="1" dirty="0">
                <a:latin typeface="Tempus Sans ITC" panose="04020404030D07020202" pitchFamily="82" charset="0"/>
              </a:rPr>
              <a:t>dedicated (wheelchair friendly) workstations </a:t>
            </a:r>
            <a:endParaRPr lang="en-US" sz="2400" b="1" dirty="0" smtClean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Magnifier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Zoom Text </a:t>
            </a:r>
            <a:r>
              <a:rPr lang="en-US" sz="2400" b="1" dirty="0">
                <a:latin typeface="Tempus Sans ITC" panose="04020404030D07020202" pitchFamily="82" charset="0"/>
              </a:rPr>
              <a:t>software </a:t>
            </a:r>
            <a:endParaRPr lang="en-US" sz="2400" b="1" dirty="0" smtClean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Special </a:t>
            </a:r>
            <a:r>
              <a:rPr lang="en-US" sz="2400" b="1" dirty="0">
                <a:latin typeface="Tempus Sans ITC" panose="04020404030D07020202" pitchFamily="82" charset="0"/>
              </a:rPr>
              <a:t>keyboards with large </a:t>
            </a:r>
            <a:r>
              <a:rPr lang="en-US" sz="2400" b="1" dirty="0" smtClean="0">
                <a:latin typeface="Tempus Sans ITC" panose="04020404030D07020202" pitchFamily="82" charset="0"/>
              </a:rPr>
              <a:t>icons, </a:t>
            </a:r>
            <a:r>
              <a:rPr lang="en-US" sz="2400" b="1" dirty="0">
                <a:latin typeface="Tempus Sans ITC" panose="04020404030D07020202" pitchFamily="82" charset="0"/>
              </a:rPr>
              <a:t>a dedicated </a:t>
            </a:r>
            <a:r>
              <a:rPr lang="en-US" sz="2400" b="1" dirty="0" smtClean="0">
                <a:latin typeface="Tempus Sans ITC" panose="04020404030D07020202" pitchFamily="82" charset="0"/>
              </a:rPr>
              <a:t>scanner and printer</a:t>
            </a:r>
            <a:endParaRPr lang="en-US" sz="2400" b="1" dirty="0">
              <a:latin typeface="Tempus Sans ITC" panose="04020404030D07020202" pitchFamily="82" charset="0"/>
            </a:endParaRPr>
          </a:p>
          <a:p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321">
            <a:off x="885231" y="3603718"/>
            <a:ext cx="698579" cy="69857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8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4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Online presence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57" y="2333454"/>
            <a:ext cx="584748" cy="578901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2786" b="278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35" y="4249902"/>
            <a:ext cx="3199347" cy="2004594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8159" y="1559365"/>
            <a:ext cx="11277600" cy="8334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Social</a:t>
            </a:r>
            <a:r>
              <a:rPr lang="en-US" dirty="0" smtClean="0"/>
              <a:t> </a:t>
            </a:r>
            <a:r>
              <a:rPr lang="en-US" sz="6700" dirty="0" smtClean="0"/>
              <a:t>media</a:t>
            </a:r>
            <a:endParaRPr lang="en-US" sz="670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 rot="300000">
            <a:off x="136282" y="1198313"/>
            <a:ext cx="3759127" cy="1930746"/>
          </a:xfrm>
        </p:spPr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378833" y="2804408"/>
            <a:ext cx="4638524" cy="3908933"/>
          </a:xfrm>
        </p:spPr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 rot="21360000">
            <a:off x="7483522" y="1428755"/>
            <a:ext cx="4495588" cy="3338323"/>
          </a:xfrm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088" y="2892207"/>
            <a:ext cx="4600000" cy="3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559">
            <a:off x="284948" y="1430668"/>
            <a:ext cx="3586370" cy="1603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4688">
            <a:off x="7680416" y="1604051"/>
            <a:ext cx="4297032" cy="298773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03564" y="-4628"/>
            <a:ext cx="4253761" cy="957488"/>
          </a:xfrm>
          <a:prstGeom prst="wedgeRoundRectCallout">
            <a:avLst>
              <a:gd name="adj1" fmla="val -23412"/>
              <a:gd name="adj2" fmla="val 8565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Twitter</a:t>
            </a:r>
          </a:p>
          <a:p>
            <a:pPr algn="ctr"/>
            <a:r>
              <a:rPr lang="en-ZA" sz="2400" b="1" dirty="0">
                <a:solidFill>
                  <a:schemeClr val="tx1"/>
                </a:solidFill>
                <a:latin typeface="Tempus Sans ITC" panose="04020404030D07020202" pitchFamily="82" charset="0"/>
                <a:hlinkClick r:id="rId6"/>
              </a:rPr>
              <a:t>http://</a:t>
            </a:r>
            <a:r>
              <a:rPr lang="en-ZA" sz="2400" b="1" dirty="0" smtClean="0">
                <a:solidFill>
                  <a:schemeClr val="tx1"/>
                </a:solidFill>
                <a:latin typeface="Tempus Sans ITC" panose="04020404030D07020202" pitchFamily="82" charset="0"/>
                <a:hlinkClick r:id="rId6"/>
              </a:rPr>
              <a:t>twitter.com/NMMU</a:t>
            </a:r>
            <a:endParaRPr lang="en-US" sz="2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8159" y="3848123"/>
            <a:ext cx="5369595" cy="1071688"/>
          </a:xfrm>
          <a:prstGeom prst="wedgeRoundRectCallout">
            <a:avLst>
              <a:gd name="adj1" fmla="val 46687"/>
              <a:gd name="adj2" fmla="val -8671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Facebook:</a:t>
            </a:r>
            <a:endParaRPr lang="en-US" dirty="0" smtClean="0">
              <a:latin typeface="Tempus Sans ITC" panose="04020404030D07020202" pitchFamily="82" charset="0"/>
            </a:endParaRPr>
          </a:p>
          <a:p>
            <a:pPr algn="ctr"/>
            <a:r>
              <a:rPr lang="en-ZA" sz="2400" b="1" dirty="0">
                <a:latin typeface="Tempus Sans ITC" panose="04020404030D07020202" pitchFamily="82" charset="0"/>
                <a:hlinkClick r:id="rId7"/>
              </a:rPr>
              <a:t>http://www.facebook.com/NMMULIS</a:t>
            </a:r>
            <a:endParaRPr lang="en-US" sz="2400" b="1" dirty="0">
              <a:latin typeface="Tempus Sans ITC" panose="04020404030D07020202" pitchFamily="82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204364" y="86601"/>
            <a:ext cx="4885706" cy="1136051"/>
          </a:xfrm>
          <a:prstGeom prst="wedgeRoundRectCallout">
            <a:avLst>
              <a:gd name="adj1" fmla="val -12542"/>
              <a:gd name="adj2" fmla="val 12363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NMMU Library </a:t>
            </a:r>
            <a:r>
              <a:rPr lang="en-US" sz="2800" b="1" dirty="0" err="1" smtClean="0">
                <a:solidFill>
                  <a:schemeClr val="tx1"/>
                </a:solidFill>
                <a:latin typeface="Tempus Sans ITC" panose="04020404030D07020202" pitchFamily="82" charset="0"/>
              </a:rPr>
              <a:t>onTube</a:t>
            </a:r>
            <a:endParaRPr lang="en-US" sz="2800" b="1" dirty="0" smtClean="0"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ZA" sz="2400" u="sng" dirty="0">
                <a:solidFill>
                  <a:schemeClr val="tx1"/>
                </a:solidFill>
                <a:latin typeface="Tempus Sans ITC" panose="04020404030D07020202" pitchFamily="82" charset="0"/>
                <a:hlinkClick r:id="rId8"/>
              </a:rPr>
              <a:t>http://www.youtube.com/user/NMMULibraryonTube</a:t>
            </a:r>
            <a:endParaRPr lang="en-US" sz="2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5" y="-40867"/>
            <a:ext cx="5044190" cy="12573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empus Sans ITC" panose="04020404030D07020202" pitchFamily="82" charset="0"/>
              </a:rPr>
              <a:t>Library website: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latin typeface="Tempus Sans ITC" panose="04020404030D07020202" pitchFamily="82" charset="0"/>
              <a:ea typeface="+mn-ea"/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8125" b="8125"/>
          <a:stretch>
            <a:fillRect/>
          </a:stretch>
        </p:blipFill>
        <p:spPr>
          <a:xfrm>
            <a:off x="817418" y="1080655"/>
            <a:ext cx="9906000" cy="55695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418" y="2341418"/>
            <a:ext cx="2327564" cy="336665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136072" y="1113376"/>
            <a:ext cx="1731819" cy="1091230"/>
          </a:xfrm>
          <a:prstGeom prst="wedgeRoundRectCallout">
            <a:avLst>
              <a:gd name="adj1" fmla="val -12833"/>
              <a:gd name="adj2" fmla="val 6123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Menu</a:t>
            </a:r>
            <a:endParaRPr lang="en-US" sz="36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4982" y="2337955"/>
            <a:ext cx="7093527" cy="413230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7564581" y="957081"/>
            <a:ext cx="2369128" cy="1091230"/>
          </a:xfrm>
          <a:prstGeom prst="wedgeRoundRectCallout">
            <a:avLst>
              <a:gd name="adj1" fmla="val -39233"/>
              <a:gd name="adj2" fmla="val 7519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Quick Links</a:t>
            </a:r>
            <a:endParaRPr lang="en-US" sz="28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9017" y="104373"/>
            <a:ext cx="63176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http://library.nmmu.ac.za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144982" y="4706804"/>
            <a:ext cx="5391587" cy="1091230"/>
          </a:xfrm>
          <a:prstGeom prst="wedgeRoundRectCallout">
            <a:avLst>
              <a:gd name="adj1" fmla="val -64830"/>
              <a:gd name="adj2" fmla="val 1315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Please check here for available free Library training sessions.</a:t>
            </a:r>
            <a:endParaRPr lang="en-US" sz="32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06" y="386266"/>
            <a:ext cx="11277600" cy="12573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empus Sans ITC" panose="04020404030D07020202" pitchFamily="82" charset="0"/>
              </a:rPr>
              <a:t>On the </a:t>
            </a:r>
            <a:r>
              <a:rPr lang="en-US" sz="6000" dirty="0" err="1" smtClean="0">
                <a:latin typeface="Tempus Sans ITC" panose="04020404030D07020202" pitchFamily="82" charset="0"/>
              </a:rPr>
              <a:t>Librar</a:t>
            </a:r>
            <a:r>
              <a:rPr lang="en-US" sz="6000" dirty="0" smtClean="0">
                <a:latin typeface="Tempus Sans ITC" panose="04020404030D07020202" pitchFamily="82" charset="0"/>
              </a:rPr>
              <a:t> site you </a:t>
            </a:r>
            <a:r>
              <a:rPr lang="en-US" sz="6000" dirty="0" err="1" smtClean="0">
                <a:latin typeface="Tempus Sans ITC" panose="04020404030D07020202" pitchFamily="82" charset="0"/>
              </a:rPr>
              <a:t>wil</a:t>
            </a:r>
            <a:r>
              <a:rPr lang="en-US" sz="6000" dirty="0" smtClean="0">
                <a:latin typeface="Tempus Sans ITC" panose="04020404030D07020202" pitchFamily="82" charset="0"/>
              </a:rPr>
              <a:t> find:</a:t>
            </a:r>
            <a:endParaRPr lang="en-US" sz="6000" dirty="0">
              <a:latin typeface="Tempus Sans ITC" panose="04020404030D07020202" pitchFamily="82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6398" y="1852423"/>
            <a:ext cx="5832763" cy="4342056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 rot="21360000">
            <a:off x="6110869" y="1195528"/>
            <a:ext cx="5923258" cy="5283431"/>
          </a:xfrm>
          <a:ln>
            <a:solidFill>
              <a:srgbClr val="92D050"/>
            </a:solidFill>
          </a:ln>
        </p:spPr>
      </p:sp>
      <p:sp>
        <p:nvSpPr>
          <p:cNvPr id="7" name="TextBox 6"/>
          <p:cNvSpPr txBox="1"/>
          <p:nvPr/>
        </p:nvSpPr>
        <p:spPr>
          <a:xfrm>
            <a:off x="457200" y="2124024"/>
            <a:ext cx="566650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empus Sans ITC" panose="04020404030D07020202" pitchFamily="82" charset="0"/>
              </a:rPr>
              <a:t>Information about: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Library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Library training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Information </a:t>
            </a:r>
            <a:r>
              <a:rPr lang="en-US" sz="3200" dirty="0">
                <a:latin typeface="Tempus Sans ITC" panose="04020404030D07020202" pitchFamily="82" charset="0"/>
              </a:rPr>
              <a:t>Commons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empus Sans ITC" panose="04020404030D07020202" pitchFamily="82" charset="0"/>
              </a:rPr>
              <a:t>E-forms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empus Sans ITC" panose="04020404030D07020202" pitchFamily="82" charset="0"/>
              </a:rPr>
              <a:t>Photocopying and Printing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empus Sans ITC" panose="04020404030D07020202" pitchFamily="82" charset="0"/>
              </a:rPr>
              <a:t>Inter-Branch </a:t>
            </a:r>
            <a:r>
              <a:rPr lang="en-US" sz="3200" dirty="0" smtClean="0">
                <a:latin typeface="Tempus Sans ITC" panose="04020404030D07020202" pitchFamily="82" charset="0"/>
              </a:rPr>
              <a:t>Loans, etc.</a:t>
            </a:r>
            <a:endParaRPr lang="en-US" sz="3200" dirty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mpus Sans ITC" panose="04020404030D07020202" pitchFamily="8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258944">
            <a:off x="5912302" y="1253284"/>
            <a:ext cx="61185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empus Sans ITC" panose="04020404030D07020202" pitchFamily="82" charset="0"/>
              </a:rPr>
              <a:t>Links to </a:t>
            </a:r>
          </a:p>
          <a:p>
            <a:pPr algn="ctr"/>
            <a:r>
              <a:rPr lang="en-US" sz="4400" b="1" dirty="0" smtClean="0">
                <a:latin typeface="Tempus Sans ITC" panose="04020404030D07020202" pitchFamily="82" charset="0"/>
              </a:rPr>
              <a:t>Information 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Classic Catalogue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empus Sans ITC" panose="04020404030D07020202" pitchFamily="82" charset="0"/>
              </a:rPr>
              <a:t>FindPlus</a:t>
            </a:r>
            <a:endParaRPr lang="en-US" sz="3200" dirty="0" smtClean="0">
              <a:latin typeface="Tempus Sans ITC" panose="04020404030D07020202" pitchFamily="8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Online Databases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empus Sans ITC" panose="04020404030D07020202" pitchFamily="82" charset="0"/>
              </a:rPr>
              <a:t>InfoWise</a:t>
            </a:r>
            <a:endParaRPr lang="en-US" sz="3200" dirty="0" smtClean="0">
              <a:latin typeface="Tempus Sans ITC" panose="04020404030D07020202" pitchFamily="8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Google Scholar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Old Exam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Mobile Library Catalogue, etc</a:t>
            </a:r>
            <a:r>
              <a:rPr lang="en-US" sz="2800" dirty="0" smtClean="0">
                <a:latin typeface="Tempus Sans ITC" panose="04020404030D07020202" pitchFamily="8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5771" y="2408823"/>
            <a:ext cx="4905830" cy="3981091"/>
          </a:xfrm>
        </p:spPr>
        <p:txBody>
          <a:bodyPr/>
          <a:lstStyle/>
          <a:p>
            <a:r>
              <a:rPr lang="en-US" dirty="0" smtClean="0"/>
              <a:t>Information resources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r="4036"/>
          <a:stretch>
            <a:fillRect/>
          </a:stretch>
        </p:blipFill>
        <p:spPr>
          <a:xfrm>
            <a:off x="5297715" y="579264"/>
            <a:ext cx="6507402" cy="5650992"/>
          </a:xfrm>
        </p:spPr>
      </p:pic>
      <p:sp>
        <p:nvSpPr>
          <p:cNvPr id="9" name="TextBox 8"/>
          <p:cNvSpPr txBox="1"/>
          <p:nvPr/>
        </p:nvSpPr>
        <p:spPr>
          <a:xfrm>
            <a:off x="9528629" y="1153886"/>
            <a:ext cx="1625600" cy="82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23829" y="1491343"/>
            <a:ext cx="1625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Classic Catalogue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60572" y="3854703"/>
            <a:ext cx="162560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FindPlus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8286" y="5235184"/>
            <a:ext cx="1625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InfoWise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31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889" y="-142327"/>
            <a:ext cx="11277600" cy="13586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empus Sans ITC" panose="04020404030D07020202" pitchFamily="82" charset="0"/>
              </a:rPr>
              <a:t>Information resources: starter kit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05" y="942585"/>
            <a:ext cx="11302584" cy="568453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349888" y="1660452"/>
            <a:ext cx="3142819" cy="7547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634333" y="6023429"/>
            <a:ext cx="1783831" cy="603686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5515" y="2582603"/>
            <a:ext cx="2812380" cy="67061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4126696" y="1688003"/>
            <a:ext cx="6866804" cy="1229907"/>
          </a:xfrm>
          <a:prstGeom prst="wedgeRoundRectCallout">
            <a:avLst>
              <a:gd name="adj1" fmla="val -59057"/>
              <a:gd name="adj2" fmla="val -22367"/>
              <a:gd name="adj3" fmla="val 16667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Find </a:t>
            </a:r>
            <a:r>
              <a:rPr lang="en-ZA" altLang="en-US" sz="28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books, articles and class notes placed in the Reserve/Short Loan </a:t>
            </a:r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Collection.</a:t>
            </a:r>
          </a:p>
          <a:p>
            <a:pPr marL="109537"/>
            <a:endParaRPr lang="en-ZA" altLang="en-US" sz="2800" b="1" dirty="0" smtClean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74554" y="3875315"/>
            <a:ext cx="6450705" cy="2148114"/>
          </a:xfrm>
          <a:prstGeom prst="wedgeRoundRectCallout">
            <a:avLst>
              <a:gd name="adj1" fmla="val -33577"/>
              <a:gd name="adj2" fmla="val -77471"/>
              <a:gd name="adj3" fmla="val 16667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You can search multiple Library resources (books, journal articles) all at once with a “Google-like” search.</a:t>
            </a:r>
            <a:endParaRPr lang="en-ZA" altLang="en-US" sz="28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67728" y="3707282"/>
            <a:ext cx="4517040" cy="2148114"/>
          </a:xfrm>
          <a:prstGeom prst="wedgeRoundRectCallout">
            <a:avLst>
              <a:gd name="adj1" fmla="val -3884"/>
              <a:gd name="adj2" fmla="val 66281"/>
              <a:gd name="adj3" fmla="val 16667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r>
              <a:rPr lang="en-ZA" altLang="en-US" sz="2800" b="1" dirty="0" err="1" smtClean="0">
                <a:solidFill>
                  <a:schemeClr val="tx1"/>
                </a:solidFill>
                <a:latin typeface="Tempus Sans ITC" panose="04020404030D07020202" pitchFamily="82" charset="0"/>
              </a:rPr>
              <a:t>InfoWise</a:t>
            </a:r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 provides information on how to do assignments.</a:t>
            </a:r>
            <a:endParaRPr lang="en-ZA" altLang="en-US" sz="28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9" b="25079"/>
          <a:stretch>
            <a:fillRect/>
          </a:stretch>
        </p:blipFill>
        <p:spPr>
          <a:xfrm>
            <a:off x="457200" y="603250"/>
            <a:ext cx="11534931" cy="5651500"/>
          </a:xfr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833" y="603250"/>
            <a:ext cx="7165298" cy="2184920"/>
          </a:xfr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looking up </a:t>
            </a:r>
            <a:br>
              <a:rPr lang="en-US" sz="3600" dirty="0" smtClean="0"/>
            </a:br>
            <a:r>
              <a:rPr lang="en-US" sz="3600" dirty="0" smtClean="0"/>
              <a:t>short loans /</a:t>
            </a:r>
            <a:br>
              <a:rPr lang="en-US" sz="3600" dirty="0" smtClean="0"/>
            </a:br>
            <a:r>
              <a:rPr lang="en-US" sz="3600" dirty="0" smtClean="0"/>
              <a:t>course reserves</a:t>
            </a:r>
            <a:br>
              <a:rPr lang="en-US" sz="3600" dirty="0" smtClean="0"/>
            </a:br>
            <a:r>
              <a:rPr lang="en-US" sz="3600" dirty="0" smtClean="0"/>
              <a:t>in  </a:t>
            </a:r>
            <a:r>
              <a:rPr lang="en-US" sz="3600" dirty="0"/>
              <a:t>Classic </a:t>
            </a:r>
            <a:r>
              <a:rPr lang="en-US" sz="3600" dirty="0" smtClean="0"/>
              <a:t>catalogue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63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115892"/>
            <a:ext cx="8686800" cy="82621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empus Sans ITC" panose="04020404030D07020202" pitchFamily="82" charset="0"/>
              </a:rPr>
              <a:t>Go to Classic Catalogue</a:t>
            </a:r>
            <a:endParaRPr lang="en-US" sz="6000" b="1" dirty="0">
              <a:latin typeface="Tempus Sans ITC" panose="04020404030D07020202" pitchFamily="82" charset="0"/>
            </a:endParaRPr>
          </a:p>
        </p:txBody>
      </p:sp>
      <p:pic>
        <p:nvPicPr>
          <p:cNvPr id="6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25" b="8125"/>
          <a:stretch>
            <a:fillRect/>
          </a:stretch>
        </p:blipFill>
        <p:spPr>
          <a:xfrm>
            <a:off x="817418" y="1080655"/>
            <a:ext cx="9906000" cy="5569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2" y="1825027"/>
            <a:ext cx="2369019" cy="16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752597" y="364330"/>
            <a:ext cx="8668657" cy="1143000"/>
          </a:xfrm>
        </p:spPr>
        <p:txBody>
          <a:bodyPr>
            <a:noAutofit/>
          </a:bodyPr>
          <a:lstStyle/>
          <a:p>
            <a:r>
              <a:rPr lang="en-US" altLang="en-US" sz="5400" dirty="0">
                <a:latin typeface="Tempus Sans ITC" panose="04020404030D07020202" pitchFamily="82" charset="0"/>
              </a:rPr>
              <a:t>Access Short Loans/Course Reserves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" y="1828799"/>
            <a:ext cx="11722261" cy="394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052945" y="2286001"/>
            <a:ext cx="1998045" cy="1440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6" name="Rounded Rectangular Callout 5"/>
          <p:cNvSpPr/>
          <p:nvPr/>
        </p:nvSpPr>
        <p:spPr>
          <a:xfrm>
            <a:off x="6021243" y="3427701"/>
            <a:ext cx="5090101" cy="1714500"/>
          </a:xfrm>
          <a:prstGeom prst="wedgeRoundRectCallout">
            <a:avLst>
              <a:gd name="adj1" fmla="val -119480"/>
              <a:gd name="adj2" fmla="val -6566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ZA" sz="2800" dirty="0">
                <a:solidFill>
                  <a:schemeClr val="bg1"/>
                </a:solidFill>
                <a:latin typeface="Tempus Sans ITC" panose="04020404030D07020202" pitchFamily="82" charset="0"/>
              </a:rPr>
              <a:t>You can either search by course code or by lecturer’s name</a:t>
            </a:r>
          </a:p>
        </p:txBody>
      </p:sp>
    </p:spTree>
    <p:extLst>
      <p:ext uri="{BB962C8B-B14F-4D97-AF65-F5344CB8AC3E}">
        <p14:creationId xmlns:p14="http://schemas.microsoft.com/office/powerpoint/2010/main" val="12032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7472" y="231613"/>
            <a:ext cx="8686800" cy="3377496"/>
          </a:xfrm>
        </p:spPr>
        <p:txBody>
          <a:bodyPr/>
          <a:lstStyle/>
          <a:p>
            <a:r>
              <a:rPr lang="en-US" sz="5400" dirty="0" smtClean="0"/>
              <a:t>Contents of Starter kit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9842" y="1109271"/>
            <a:ext cx="11782269" cy="4317167"/>
          </a:xfrm>
          <a:solidFill>
            <a:srgbClr val="F7FBF3"/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Library membership: Registering, borrowing,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US" sz="4400" dirty="0" smtClean="0"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Online presence: Library Web Page, 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Social </a:t>
            </a:r>
            <a:r>
              <a:rPr lang="en-US" sz="4400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media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Facilities: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wifi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photocopiers, computers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Information </a:t>
            </a:r>
            <a:r>
              <a:rPr lang="en-US" sz="4400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resources: 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Classic Catalogue, 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FindPlus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InfoWise</a:t>
            </a:r>
            <a:endParaRPr lang="en-US" sz="4400" dirty="0"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23" y="4486767"/>
            <a:ext cx="3810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98" y="155576"/>
            <a:ext cx="11967802" cy="7588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ZA" dirty="0" smtClean="0">
                <a:latin typeface="Tempus Sans ITC" panose="04020404030D07020202" pitchFamily="82" charset="0"/>
              </a:rPr>
              <a:t>Example of items on Short Loan</a:t>
            </a:r>
            <a:endParaRPr lang="en-ZA" dirty="0">
              <a:latin typeface="Tempus Sans ITC" panose="04020404030D07020202" pitchFamily="82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en-ZA" alt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8" y="863554"/>
            <a:ext cx="11707090" cy="589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31175" y="1019175"/>
            <a:ext cx="5696262" cy="1723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You need the following information:</a:t>
            </a:r>
            <a:endParaRPr lang="en-ZA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Lecturer’s name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Books: shelf no.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Articles, class notes: box no.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3808" y="1464686"/>
            <a:ext cx="2289101" cy="5996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01346" y="3668332"/>
            <a:ext cx="4629942" cy="7140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1346" y="5284474"/>
            <a:ext cx="4629942" cy="659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4" b="24524"/>
          <a:stretch>
            <a:fillRect/>
          </a:stretch>
        </p:blipFill>
        <p:spPr>
          <a:xfrm>
            <a:off x="609600" y="666750"/>
            <a:ext cx="11088688" cy="5649913"/>
          </a:xfr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8348" y="1762416"/>
            <a:ext cx="7585023" cy="2614713"/>
          </a:xfrm>
          <a:solidFill>
            <a:schemeClr val="bg1"/>
          </a:solidFill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Find books articles </a:t>
            </a:r>
            <a:r>
              <a:rPr lang="en-US" sz="4000" dirty="0" err="1" smtClean="0"/>
              <a:t>etc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</a:t>
            </a:r>
            <a:br>
              <a:rPr lang="en-US" sz="4000" dirty="0" smtClean="0"/>
            </a:br>
            <a:r>
              <a:rPr lang="en-US" sz="4000" dirty="0" err="1" smtClean="0"/>
              <a:t>findplus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5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69762"/>
            <a:ext cx="8686800" cy="77234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empus Sans ITC" panose="04020404030D07020202" pitchFamily="82" charset="0"/>
              </a:rPr>
              <a:t>Do a search in </a:t>
            </a:r>
            <a:r>
              <a:rPr lang="en-US" sz="6000" b="1" dirty="0" err="1">
                <a:latin typeface="Tempus Sans ITC" panose="04020404030D07020202" pitchFamily="82" charset="0"/>
              </a:rPr>
              <a:t>FindPlus</a:t>
            </a:r>
            <a:endParaRPr lang="en-US" sz="6000" b="1" dirty="0">
              <a:latin typeface="Tempus Sans ITC" panose="04020404030D07020202" pitchFamily="82" charset="0"/>
            </a:endParaRPr>
          </a:p>
        </p:txBody>
      </p:sp>
      <p:pic>
        <p:nvPicPr>
          <p:cNvPr id="4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25" b="8125"/>
          <a:stretch>
            <a:fillRect/>
          </a:stretch>
        </p:blipFill>
        <p:spPr>
          <a:xfrm>
            <a:off x="138545" y="942110"/>
            <a:ext cx="11914910" cy="594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563">
            <a:off x="3796143" y="3318032"/>
            <a:ext cx="2369019" cy="16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01" y="-152400"/>
            <a:ext cx="7290054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Tempus Sans ITC" panose="04020404030D07020202" pitchFamily="82" charset="0"/>
              </a:rPr>
              <a:t>search </a:t>
            </a:r>
            <a:r>
              <a:rPr lang="en-US" dirty="0" err="1" smtClean="0">
                <a:latin typeface="Tempus Sans ITC" panose="04020404030D07020202" pitchFamily="82" charset="0"/>
              </a:rPr>
              <a:t>findplus</a:t>
            </a:r>
            <a:endParaRPr lang="en-US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3" y="1562200"/>
            <a:ext cx="11737297" cy="52049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latin typeface="Tempus Sans ITC" panose="04020404030D07020202" pitchFamily="82" charset="0"/>
              </a:rPr>
              <a:t>  </a:t>
            </a:r>
            <a:r>
              <a:rPr lang="en-US" sz="3200" dirty="0" smtClean="0">
                <a:latin typeface="Tempus Sans ITC" panose="04020404030D07020202" pitchFamily="82" charset="0"/>
              </a:rPr>
              <a:t>Enter </a:t>
            </a:r>
            <a:r>
              <a:rPr lang="en-US" sz="3200" dirty="0">
                <a:latin typeface="Tempus Sans ITC" panose="04020404030D07020202" pitchFamily="82" charset="0"/>
              </a:rPr>
              <a:t>a word or phrase in the Search text box, and then press </a:t>
            </a:r>
          </a:p>
          <a:p>
            <a:pPr marL="0" indent="0">
              <a:buNone/>
            </a:pPr>
            <a:endParaRPr lang="en-US" b="1" dirty="0" smtClean="0"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empus Sans ITC" panose="04020404030D07020202" pitchFamily="82" charset="0"/>
              </a:rPr>
              <a:t>   </a:t>
            </a:r>
            <a:r>
              <a:rPr lang="en-US" sz="4400" b="1" dirty="0" smtClean="0">
                <a:latin typeface="Tempus Sans ITC" panose="04020404030D07020202" pitchFamily="82" charset="0"/>
              </a:rPr>
              <a:t>Search </a:t>
            </a:r>
            <a:r>
              <a:rPr lang="en-US" sz="4400" b="1" dirty="0">
                <a:latin typeface="Tempus Sans ITC" panose="04020404030D07020202" pitchFamily="82" charset="0"/>
              </a:rPr>
              <a:t>Terms</a:t>
            </a:r>
          </a:p>
          <a:p>
            <a:pPr marL="0" indent="0">
              <a:buNone/>
            </a:pPr>
            <a:r>
              <a:rPr lang="en-US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smtClean="0">
                <a:latin typeface="Tempus Sans ITC" panose="04020404030D07020202" pitchFamily="82" charset="0"/>
              </a:rPr>
              <a:t>You </a:t>
            </a:r>
            <a:r>
              <a:rPr lang="en-US" sz="3200" dirty="0">
                <a:latin typeface="Tempus Sans ITC" panose="04020404030D07020202" pitchFamily="82" charset="0"/>
              </a:rPr>
              <a:t>can enter an author's name, a title, or keywords </a:t>
            </a:r>
            <a:r>
              <a:rPr lang="en-US" sz="3200" dirty="0" smtClean="0">
                <a:latin typeface="Tempus Sans ITC" panose="04020404030D07020202" pitchFamily="82" charset="0"/>
              </a:rPr>
              <a:t>	describing </a:t>
            </a:r>
            <a:r>
              <a:rPr lang="en-US" sz="3200" dirty="0">
                <a:latin typeface="Tempus Sans ITC" panose="04020404030D07020202" pitchFamily="82" charset="0"/>
              </a:rPr>
              <a:t>a  subject. </a:t>
            </a:r>
          </a:p>
          <a:p>
            <a:pPr marL="0" indent="0">
              <a:buNone/>
            </a:pPr>
            <a:r>
              <a:rPr lang="en-US" sz="3200" dirty="0" err="1" smtClean="0">
                <a:latin typeface="Tempus Sans ITC" panose="04020404030D07020202" pitchFamily="82" charset="0"/>
              </a:rPr>
              <a:t>FindPlus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>
                <a:latin typeface="Tempus Sans ITC" panose="04020404030D07020202" pitchFamily="82" charset="0"/>
              </a:rPr>
              <a:t>returns a list of all the library resources that match </a:t>
            </a:r>
            <a:r>
              <a:rPr lang="en-US" sz="3200" dirty="0" smtClean="0">
                <a:latin typeface="Tempus Sans ITC" panose="04020404030D07020202" pitchFamily="82" charset="0"/>
              </a:rPr>
              <a:t>your </a:t>
            </a:r>
            <a:r>
              <a:rPr lang="en-US" sz="3200" dirty="0">
                <a:latin typeface="Tempus Sans ITC" panose="04020404030D07020202" pitchFamily="82" charset="0"/>
              </a:rPr>
              <a:t>search terms.</a:t>
            </a:r>
          </a:p>
          <a:p>
            <a:pPr>
              <a:buFont typeface="Tahoma" panose="020B0604030504040204" pitchFamily="34" charset="0"/>
              <a:buChar char="◊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781" y="2507674"/>
            <a:ext cx="1032167" cy="415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983" y="1056413"/>
            <a:ext cx="7053943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2252">
            <a:off x="5667211" y="1745629"/>
            <a:ext cx="1173486" cy="8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7" y="-352281"/>
            <a:ext cx="10254343" cy="1921713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3"/>
                </a:solidFill>
                <a:latin typeface="+mn-lt"/>
              </a:rPr>
              <a:t>Findplus</a:t>
            </a:r>
            <a:r>
              <a:rPr lang="en-US" sz="4800" dirty="0" smtClean="0">
                <a:latin typeface="+mn-lt"/>
              </a:rPr>
              <a:t>: Search results</a:t>
            </a:r>
            <a:endParaRPr lang="en-US" sz="48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body" sz="quarter" idx="13"/>
          </p:nvPr>
        </p:nvSpPr>
        <p:spPr>
          <a:xfrm>
            <a:off x="4312103" y="1905000"/>
            <a:ext cx="6209393" cy="9433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9600" y="1098370"/>
            <a:ext cx="11030857" cy="5650773"/>
          </a:xfrm>
        </p:spPr>
      </p:sp>
      <p:sp>
        <p:nvSpPr>
          <p:cNvPr id="13" name="TextBox 12"/>
          <p:cNvSpPr txBox="1"/>
          <p:nvPr/>
        </p:nvSpPr>
        <p:spPr>
          <a:xfrm>
            <a:off x="1059544" y="1101347"/>
            <a:ext cx="10580913" cy="531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89030"/>
            <a:ext cx="10769599" cy="5460113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 rot="21067909">
            <a:off x="3226132" y="2926763"/>
            <a:ext cx="5806601" cy="1929440"/>
          </a:xfrm>
          <a:prstGeom prst="left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Online journal article.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Click on PDF to view.</a:t>
            </a:r>
            <a:endParaRPr lang="en-US" sz="2800" b="1" dirty="0">
              <a:solidFill>
                <a:schemeClr val="tx2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56550" y="2233534"/>
            <a:ext cx="3625706" cy="3815251"/>
          </a:xfrm>
          <a:prstGeom prst="upDownArrow">
            <a:avLst>
              <a:gd name="adj1" fmla="val 50000"/>
              <a:gd name="adj2" fmla="val 3098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Printed Material (see next slide).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-6246"/>
            <a:ext cx="10927830" cy="862584"/>
          </a:xfrm>
        </p:spPr>
        <p:txBody>
          <a:bodyPr>
            <a:normAutofit/>
          </a:bodyPr>
          <a:lstStyle/>
          <a:p>
            <a:r>
              <a:rPr lang="en-US" dirty="0">
                <a:latin typeface="Tempus Sans ITC" panose="04020404030D07020202" pitchFamily="82" charset="0"/>
              </a:rPr>
              <a:t>Search result list: printed material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46" y="699684"/>
            <a:ext cx="11248808" cy="2894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9822" y="1653236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1" y="2343661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793" y="3663361"/>
            <a:ext cx="111179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empus Sans ITC" panose="04020404030D07020202" pitchFamily="82" charset="0"/>
              </a:rPr>
              <a:t>Text and/or icon to indicate the type of material.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empus Sans ITC" panose="04020404030D07020202" pitchFamily="82" charset="0"/>
              </a:rPr>
              <a:t>When multiple copies are available, the list does not appear until you click </a:t>
            </a:r>
            <a:r>
              <a:rPr lang="en-US" sz="2800" dirty="0" smtClean="0">
                <a:latin typeface="Tempus Sans ITC" panose="04020404030D07020202" pitchFamily="82" charset="0"/>
              </a:rPr>
              <a:t>title or </a:t>
            </a:r>
            <a:endParaRPr lang="en-US" sz="2800" dirty="0" smtClean="0">
              <a:latin typeface="Tempus Sans ITC" panose="04020404030D07020202" pitchFamily="8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empus Sans ITC" panose="04020404030D07020202" pitchFamily="82" charset="0"/>
              </a:rPr>
              <a:t>This </a:t>
            </a:r>
            <a:r>
              <a:rPr lang="en-US" sz="2800" dirty="0">
                <a:latin typeface="Tempus Sans ITC" panose="04020404030D07020202" pitchFamily="82" charset="0"/>
              </a:rPr>
              <a:t>icon displays if one or more of the copies is </a:t>
            </a:r>
            <a:r>
              <a:rPr lang="en-US" sz="2800" dirty="0" smtClean="0">
                <a:latin typeface="Tempus Sans ITC" panose="04020404030D07020202" pitchFamily="82" charset="0"/>
              </a:rPr>
              <a:t>in Short </a:t>
            </a:r>
            <a:r>
              <a:rPr lang="en-US" sz="2800" dirty="0">
                <a:latin typeface="Tempus Sans ITC" panose="04020404030D07020202" pitchFamily="82" charset="0"/>
              </a:rPr>
              <a:t>Loan or Study Collection.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empus Sans ITC" panose="04020404030D07020202" pitchFamily="82" charset="0"/>
              </a:rPr>
              <a:t>You can only request material </a:t>
            </a:r>
            <a:r>
              <a:rPr lang="en-US" sz="2800" dirty="0" smtClean="0">
                <a:latin typeface="Tempus Sans ITC" panose="04020404030D07020202" pitchFamily="82" charset="0"/>
              </a:rPr>
              <a:t>from other Campuses or “out </a:t>
            </a:r>
            <a:r>
              <a:rPr lang="en-US" sz="2800" dirty="0">
                <a:latin typeface="Tempus Sans ITC" panose="04020404030D07020202" pitchFamily="82" charset="0"/>
              </a:rPr>
              <a:t>on </a:t>
            </a:r>
            <a:r>
              <a:rPr lang="en-US" sz="2800" dirty="0" smtClean="0">
                <a:latin typeface="Tempus Sans ITC" panose="04020404030D07020202" pitchFamily="82" charset="0"/>
              </a:rPr>
              <a:t>loan” copies.</a:t>
            </a:r>
            <a:endParaRPr lang="en-US" sz="2800" dirty="0">
              <a:latin typeface="Tempus Sans ITC" panose="04020404030D07020202" pitchFamily="8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74" y="4513554"/>
            <a:ext cx="1013751" cy="400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9307" y="3026906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80069" y="999834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3333750"/>
            <a:ext cx="266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62110"/>
            <a:ext cx="12448975" cy="762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3"/>
                </a:solidFill>
                <a:latin typeface="+mn-lt"/>
              </a:rPr>
              <a:t>findplus</a:t>
            </a:r>
            <a:r>
              <a:rPr lang="en-US" sz="3200" dirty="0" smtClean="0">
                <a:latin typeface="+mn-lt"/>
              </a:rPr>
              <a:t> : multiple copies of print material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285" y="764150"/>
            <a:ext cx="11321142" cy="400272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714" y="4929435"/>
            <a:ext cx="11974286" cy="2319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Untick</a:t>
            </a: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 this option to view all copies.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Check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the Campus library (e.g. NMMU South, etc.) </a:t>
            </a: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as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well as the collection (e.g. Short Loans, Open Shelves, etc.) in which the item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Copies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at other academic institutions in the Eastern Cape, </a:t>
            </a: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will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also display.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Write down the call number (shelf address) of the item to be able to find item on shelf.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4636" y="1759251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379" y="3786329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638" y="1746758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146" y="1182136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 b="26576"/>
          <a:stretch>
            <a:fillRect/>
          </a:stretch>
        </p:blipFill>
        <p:spPr>
          <a:xfrm>
            <a:off x="609600" y="603250"/>
            <a:ext cx="10977563" cy="56515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617" y="648220"/>
            <a:ext cx="6160957" cy="3062402"/>
          </a:xfr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Finding </a:t>
            </a:r>
            <a:r>
              <a:rPr lang="en-US" sz="4800" dirty="0" smtClean="0"/>
              <a:t>a book </a:t>
            </a:r>
            <a:br>
              <a:rPr lang="en-US" sz="4800" dirty="0" smtClean="0"/>
            </a:br>
            <a:r>
              <a:rPr lang="en-US" sz="4800" dirty="0" smtClean="0"/>
              <a:t>on the shelf</a:t>
            </a:r>
            <a:br>
              <a:rPr lang="en-US" sz="4800" dirty="0" smtClean="0"/>
            </a:br>
            <a:r>
              <a:rPr lang="en-US" sz="4800" dirty="0" smtClean="0"/>
              <a:t> with the call no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60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174" y="-342687"/>
            <a:ext cx="8796662" cy="192171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GB" sz="48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Reading call numbers</a:t>
            </a:r>
            <a:endParaRPr lang="en-GB" sz="48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43284" y="2785967"/>
            <a:ext cx="4941537" cy="943379"/>
          </a:xfrm>
        </p:spPr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502" r="7502"/>
          <a:stretch>
            <a:fillRect/>
          </a:stretch>
        </p:blipFill>
        <p:spPr>
          <a:xfrm>
            <a:off x="1259174" y="1094282"/>
            <a:ext cx="9623686" cy="57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466" y="-408945"/>
            <a:ext cx="7396929" cy="192171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Tempus Sans ITC" panose="04020404030D07020202" pitchFamily="82" charset="0"/>
              </a:rPr>
              <a:t>Reading call numbers</a:t>
            </a:r>
            <a:endParaRPr lang="en-US" sz="44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54046" y="959370"/>
            <a:ext cx="9413823" cy="5756223"/>
          </a:xfrm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7" y="1014907"/>
            <a:ext cx="9293902" cy="57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Library membership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12515"/>
          <a:stretch>
            <a:fillRect/>
          </a:stretch>
        </p:blipFill>
        <p:spPr>
          <a:xfrm>
            <a:off x="4682087" y="603504"/>
            <a:ext cx="6933024" cy="56509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787">
            <a:off x="5959957" y="849724"/>
            <a:ext cx="3029678" cy="150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58527">
            <a:off x="6999459" y="3174844"/>
            <a:ext cx="13084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empus Sans ITC" panose="04020404030D07020202" pitchFamily="82" charset="0"/>
              </a:rPr>
              <a:t>Borrowing books</a:t>
            </a:r>
            <a:endParaRPr lang="en-US" sz="2000" b="1" dirty="0">
              <a:latin typeface="Tempus Sans ITC" panose="04020404030D070202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80873">
            <a:off x="8520545" y="4245767"/>
            <a:ext cx="1219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empus Sans ITC" panose="04020404030D07020202" pitchFamily="82" charset="0"/>
              </a:rPr>
              <a:t>Overdue Charges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697898">
            <a:off x="6926500" y="4444287"/>
            <a:ext cx="131695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empus Sans ITC" panose="04020404030D07020202" pitchFamily="82" charset="0"/>
              </a:rPr>
              <a:t>Short Loans</a:t>
            </a:r>
            <a:endParaRPr lang="en-US" sz="2000" b="1" dirty="0">
              <a:latin typeface="Tempus Sans ITC" panose="04020404030D070202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299002">
            <a:off x="8461315" y="2983612"/>
            <a:ext cx="123647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Renewing books</a:t>
            </a:r>
            <a:endParaRPr lang="en-US" sz="2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 b="13078"/>
          <a:stretch>
            <a:fillRect/>
          </a:stretch>
        </p:blipFill>
        <p:spPr>
          <a:xfrm>
            <a:off x="247454" y="1059833"/>
            <a:ext cx="11617325" cy="546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5625" y="-228372"/>
            <a:ext cx="7547547" cy="116476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empus Sans ITC" panose="04020404030D07020202" pitchFamily="82" charset="0"/>
              </a:rPr>
              <a:t>One last word</a:t>
            </a:r>
            <a:endParaRPr lang="en-US" sz="6000" b="1" dirty="0">
              <a:latin typeface="Tempus Sans ITC" panose="04020404030D070202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31" y="3413934"/>
            <a:ext cx="11961969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empus Sans ITC" panose="04020404030D07020202" pitchFamily="82" charset="0"/>
              </a:rPr>
              <a:t>Please register at the Library as soon as you receive a student card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empus Sans ITC" panose="04020404030D07020202" pitchFamily="82" charset="0"/>
              </a:rPr>
              <a:t>Please attend free Lunch hour Library training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empus Sans ITC" panose="04020404030D07020202" pitchFamily="82" charset="0"/>
              </a:rPr>
              <a:t>Remember the Big 3 information resources on Library </a:t>
            </a:r>
            <a:r>
              <a:rPr lang="en-US" sz="3200" b="1" dirty="0" smtClean="0">
                <a:latin typeface="Tempus Sans ITC" panose="04020404030D07020202" pitchFamily="82" charset="0"/>
              </a:rPr>
              <a:t>Page (</a:t>
            </a:r>
            <a:r>
              <a:rPr lang="en-US" sz="3200" b="1" dirty="0" smtClean="0">
                <a:solidFill>
                  <a:schemeClr val="accent4"/>
                </a:solidFill>
                <a:latin typeface="Tempus Sans ITC" panose="04020404030D07020202" pitchFamily="82" charset="0"/>
              </a:rPr>
              <a:t>Classic Catalogue</a:t>
            </a:r>
            <a:r>
              <a:rPr lang="en-US" sz="3200" b="1" dirty="0" smtClean="0">
                <a:latin typeface="Tempus Sans ITC" panose="04020404030D07020202" pitchFamily="8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empus Sans ITC" panose="04020404030D07020202" pitchFamily="82" charset="0"/>
              </a:rPr>
              <a:t>FindPlus</a:t>
            </a:r>
            <a:r>
              <a:rPr lang="en-US" sz="3200" b="1" dirty="0" smtClean="0">
                <a:latin typeface="Tempus Sans ITC" panose="04020404030D07020202" pitchFamily="82" charset="0"/>
              </a:rPr>
              <a:t> and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InfoWise</a:t>
            </a:r>
            <a:r>
              <a:rPr lang="en-US" sz="3200" b="1" dirty="0" smtClean="0">
                <a:latin typeface="Tempus Sans ITC" panose="04020404030D07020202" pitchFamily="82" charset="0"/>
              </a:rPr>
              <a:t>)</a:t>
            </a:r>
            <a:endParaRPr lang="en-US" sz="3200" b="1" dirty="0" smtClean="0">
              <a:latin typeface="Tempus Sans ITC" panose="04020404030D07020202" pitchFamily="8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empus Sans ITC" panose="04020404030D07020202" pitchFamily="82" charset="0"/>
              </a:rPr>
              <a:t>Remember that Short Loan or Course Reserves can be looked up in the Classic Catalogue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empus Sans ITC" panose="04020404030D07020202" pitchFamily="82" charset="0"/>
              </a:rPr>
              <a:t>Library booklets are available @ Library</a:t>
            </a:r>
            <a:endParaRPr lang="en-US" sz="32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0811"/>
            <a:ext cx="8686800" cy="64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-15701"/>
            <a:ext cx="12025746" cy="1257300"/>
          </a:xfrm>
          <a:solidFill>
            <a:srgbClr val="F9FDD7"/>
          </a:solidFill>
        </p:spPr>
        <p:txBody>
          <a:bodyPr>
            <a:normAutofit/>
          </a:bodyPr>
          <a:lstStyle/>
          <a:p>
            <a:r>
              <a:rPr lang="en-US" sz="3800" dirty="0" smtClean="0">
                <a:latin typeface="Tempus Sans ITC" panose="04020404030D07020202" pitchFamily="82" charset="0"/>
              </a:rPr>
              <a:t>  What </a:t>
            </a:r>
            <a:r>
              <a:rPr lang="en-US" sz="3800" dirty="0">
                <a:latin typeface="Tempus Sans ITC" panose="04020404030D07020202" pitchFamily="82" charset="0"/>
              </a:rPr>
              <a:t>must I do to become a </a:t>
            </a:r>
            <a:r>
              <a:rPr lang="en-US" sz="3800" dirty="0" smtClean="0">
                <a:latin typeface="Tempus Sans ITC" panose="04020404030D07020202" pitchFamily="82" charset="0"/>
              </a:rPr>
              <a:t>library member</a:t>
            </a:r>
            <a:r>
              <a:rPr lang="en-US" sz="3800" dirty="0">
                <a:latin typeface="Tempus Sans ITC" panose="04020404030D07020202" pitchFamily="82" charset="0"/>
              </a:rPr>
              <a:t>?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28954" y="1080987"/>
            <a:ext cx="5326085" cy="2918140"/>
          </a:xfrm>
        </p:spPr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 rot="21360000">
            <a:off x="465898" y="4111050"/>
            <a:ext cx="4389501" cy="2344446"/>
          </a:xfrm>
        </p:spPr>
      </p:sp>
      <p:pic>
        <p:nvPicPr>
          <p:cNvPr id="9" name="Picture 4" descr="HPIM0010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" b="660"/>
          <a:stretch>
            <a:fillRect/>
          </a:stretch>
        </p:blipFill>
        <p:spPr bwMode="auto">
          <a:xfrm>
            <a:off x="5389176" y="1241599"/>
            <a:ext cx="6070600" cy="448275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342350">
            <a:off x="152365" y="1528177"/>
            <a:ext cx="63212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200" b="1" dirty="0">
                <a:latin typeface="Arial" charset="0"/>
              </a:rPr>
              <a:t>Please</a:t>
            </a:r>
            <a:r>
              <a:rPr lang="en-US" sz="22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register </a:t>
            </a:r>
            <a:r>
              <a:rPr lang="en-US" sz="2200" dirty="0">
                <a:latin typeface="Arial" charset="0"/>
              </a:rPr>
              <a:t>as a LIBRARY </a:t>
            </a:r>
            <a:r>
              <a:rPr lang="en-US" sz="2200" dirty="0" smtClean="0">
                <a:latin typeface="Arial" charset="0"/>
              </a:rPr>
              <a:t>USER</a:t>
            </a:r>
          </a:p>
          <a:p>
            <a:pPr>
              <a:buSzPct val="80000"/>
              <a:defRPr/>
            </a:pPr>
            <a:r>
              <a:rPr lang="en-US" sz="2200" dirty="0" smtClean="0">
                <a:latin typeface="Arial" charset="0"/>
              </a:rPr>
              <a:t>at </a:t>
            </a:r>
            <a:r>
              <a:rPr lang="en-US" sz="2200" dirty="0">
                <a:latin typeface="Arial" charset="0"/>
              </a:rPr>
              <a:t>the Circulation Desk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buSzPct val="80000"/>
              <a:defRPr/>
            </a:pPr>
            <a:endParaRPr lang="en-US" sz="2200" dirty="0">
              <a:latin typeface="Arial" charset="0"/>
            </a:endParaRPr>
          </a:p>
          <a:p>
            <a:pPr>
              <a:buSzPct val="80000"/>
              <a:defRPr/>
            </a:pPr>
            <a:r>
              <a:rPr lang="en-US" sz="2200" dirty="0">
                <a:latin typeface="Arial" charset="0"/>
              </a:rPr>
              <a:t>Bring your </a:t>
            </a:r>
            <a:r>
              <a:rPr lang="en-US" sz="2200" b="1" dirty="0">
                <a:latin typeface="Arial" charset="0"/>
              </a:rPr>
              <a:t>student card </a:t>
            </a:r>
            <a:r>
              <a:rPr lang="en-US" sz="2200" dirty="0">
                <a:latin typeface="Arial" charset="0"/>
              </a:rPr>
              <a:t>to </a:t>
            </a:r>
            <a:r>
              <a:rPr lang="en-US" sz="2200" b="1" dirty="0">
                <a:latin typeface="Arial" charset="0"/>
              </a:rPr>
              <a:t>register </a:t>
            </a:r>
            <a:endParaRPr lang="en-US" sz="2200" b="1" dirty="0" smtClean="0">
              <a:latin typeface="Arial" charset="0"/>
            </a:endParaRPr>
          </a:p>
          <a:p>
            <a:pPr>
              <a:buSzPct val="80000"/>
              <a:defRPr/>
            </a:pPr>
            <a:r>
              <a:rPr lang="en-US" sz="2200" dirty="0" smtClean="0">
                <a:latin typeface="Arial" charset="0"/>
              </a:rPr>
              <a:t>for </a:t>
            </a:r>
            <a:r>
              <a:rPr lang="en-US" sz="2200" b="1" dirty="0" smtClean="0">
                <a:latin typeface="Arial" charset="0"/>
              </a:rPr>
              <a:t>first time </a:t>
            </a:r>
            <a:r>
              <a:rPr lang="en-US" sz="2200" dirty="0" smtClean="0">
                <a:latin typeface="Arial" charset="0"/>
              </a:rPr>
              <a:t>and</a:t>
            </a:r>
            <a:r>
              <a:rPr lang="en-US" sz="2200" b="1" dirty="0" smtClean="0">
                <a:latin typeface="Arial" charset="0"/>
              </a:rPr>
              <a:t> </a:t>
            </a:r>
            <a:r>
              <a:rPr lang="en-US" sz="2200" b="1" dirty="0">
                <a:latin typeface="Arial" charset="0"/>
              </a:rPr>
              <a:t>every year </a:t>
            </a:r>
            <a:r>
              <a:rPr lang="en-US" sz="2200" dirty="0">
                <a:latin typeface="Arial" charset="0"/>
              </a:rPr>
              <a:t>there-after</a:t>
            </a:r>
            <a:r>
              <a:rPr lang="en-US" sz="2200" b="1" dirty="0">
                <a:latin typeface="Arial" charset="0"/>
              </a:rPr>
              <a:t>.</a:t>
            </a:r>
            <a:r>
              <a:rPr lang="en-GB" sz="2200" dirty="0">
                <a:latin typeface="Arial" charset="0"/>
              </a:rPr>
              <a:t> </a:t>
            </a:r>
            <a:endParaRPr lang="en-GB" sz="2200" dirty="0" smtClean="0">
              <a:latin typeface="Arial" charset="0"/>
            </a:endParaRPr>
          </a:p>
          <a:p>
            <a:pPr>
              <a:buSzPct val="80000"/>
              <a:defRPr/>
            </a:pPr>
            <a:r>
              <a:rPr lang="en-GB" sz="2200" dirty="0" smtClean="0">
                <a:latin typeface="Arial" charset="0"/>
              </a:rPr>
              <a:t>Provide 2 different contact numbers.</a:t>
            </a:r>
            <a:endParaRPr lang="en-GB" sz="2200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1269016">
            <a:off x="672532" y="411992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dirty="0">
                <a:latin typeface="Arial" charset="0"/>
              </a:rPr>
              <a:t>No CARD </a:t>
            </a:r>
            <a:endParaRPr lang="en-GB" sz="2200" b="1" dirty="0" smtClean="0">
              <a:latin typeface="Arial" charset="0"/>
            </a:endParaRP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Library entrance </a:t>
            </a:r>
            <a:endParaRPr lang="en-GB" sz="2200" b="1" dirty="0" smtClean="0">
              <a:latin typeface="Arial" charset="0"/>
            </a:endParaRP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</a:t>
            </a:r>
            <a:r>
              <a:rPr lang="en-GB" sz="2200" b="1" dirty="0" smtClean="0">
                <a:latin typeface="Arial" charset="0"/>
              </a:rPr>
              <a:t>books on loan</a:t>
            </a: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</a:t>
            </a:r>
            <a:r>
              <a:rPr lang="en-GB" sz="2200" b="1" dirty="0" smtClean="0">
                <a:latin typeface="Arial" charset="0"/>
              </a:rPr>
              <a:t>computers</a:t>
            </a: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</a:t>
            </a:r>
            <a:r>
              <a:rPr lang="en-GB" sz="2200" b="1" dirty="0" smtClean="0">
                <a:latin typeface="Arial" charset="0"/>
              </a:rPr>
              <a:t>Services</a:t>
            </a:r>
          </a:p>
          <a:p>
            <a:pPr>
              <a:defRPr/>
            </a:pPr>
            <a:endParaRPr lang="en-GB" b="1" dirty="0">
              <a:latin typeface="Arial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294">
            <a:off x="3837709" y="4921796"/>
            <a:ext cx="789937" cy="10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36" y="4064557"/>
            <a:ext cx="4438282" cy="2924648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5565040" y="1251226"/>
            <a:ext cx="6265001" cy="2719209"/>
          </a:xfrm>
          <a:prstGeom prst="wedgeRectCallout">
            <a:avLst/>
          </a:prstGeom>
          <a:solidFill>
            <a:schemeClr val="tx1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Segoe UI Semibold" panose="020B0702040204020203" pitchFamily="34" charset="0"/>
            </a:endParaRPr>
          </a:p>
          <a:p>
            <a:r>
              <a:rPr lang="en-US" sz="2800" dirty="0" smtClean="0">
                <a:latin typeface="Segoe UI Semibold" panose="020B0702040204020203" pitchFamily="34" charset="0"/>
              </a:rPr>
              <a:t>Please do not let other students use your student card.</a:t>
            </a:r>
          </a:p>
          <a:p>
            <a:r>
              <a:rPr lang="en-US" sz="2800" dirty="0" smtClean="0">
                <a:latin typeface="Segoe UI Semibold" panose="020B0702040204020203" pitchFamily="34" charset="0"/>
              </a:rPr>
              <a:t>You are responsible for all items issued on your card.</a:t>
            </a:r>
          </a:p>
          <a:p>
            <a:endParaRPr lang="en-US" sz="2800" dirty="0" smtClean="0">
              <a:latin typeface="Segoe UI Semibold" panose="020B0702040204020203" pitchFamily="34" charset="0"/>
            </a:endParaRPr>
          </a:p>
          <a:p>
            <a:endParaRPr lang="en-US" sz="2800" dirty="0">
              <a:latin typeface="Segoe UI Semibold" panose="020B0702040204020203" pitchFamily="34" charset="0"/>
            </a:endParaRPr>
          </a:p>
          <a:p>
            <a:endParaRPr lang="en-US" sz="2800" dirty="0">
              <a:latin typeface="Segoe UI Semibold" panose="020B0702040204020203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84" y="2801075"/>
            <a:ext cx="1376504" cy="11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78006" y="227504"/>
            <a:ext cx="9144000" cy="1385888"/>
          </a:xfrm>
        </p:spPr>
        <p:txBody>
          <a:bodyPr>
            <a:noAutofit/>
          </a:bodyPr>
          <a:lstStyle/>
          <a:p>
            <a:r>
              <a:rPr lang="en-ZA" altLang="en-US" dirty="0" smtClean="0">
                <a:latin typeface="Tempus Sans ITC" panose="04020404030D07020202" pitchFamily="82" charset="0"/>
              </a:rPr>
              <a:t>borrowing </a:t>
            </a:r>
            <a:r>
              <a:rPr lang="en-ZA" altLang="en-US" dirty="0">
                <a:latin typeface="Tempus Sans ITC" panose="04020404030D07020202" pitchFamily="82" charset="0"/>
              </a:rPr>
              <a:t>from library</a:t>
            </a:r>
            <a:r>
              <a:rPr lang="en-ZA" altLang="en-US" sz="5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altLang="en-US" sz="5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318431"/>
              </p:ext>
            </p:extLst>
          </p:nvPr>
        </p:nvGraphicFramePr>
        <p:xfrm>
          <a:off x="602012" y="847877"/>
          <a:ext cx="10737273" cy="19044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4912356"/>
                <a:gridCol w="3245663"/>
                <a:gridCol w="2579254"/>
              </a:tblGrid>
              <a:tr h="7720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effectLst/>
                          <a:latin typeface="Tempus Sans ITC" panose="04020404030D07020202" pitchFamily="82" charset="0"/>
                        </a:rPr>
                        <a:t>Patron type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86184" marR="8618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effectLst/>
                          <a:latin typeface="Tempus Sans ITC" panose="04020404030D07020202" pitchFamily="82" charset="0"/>
                        </a:rPr>
                        <a:t>No. of </a:t>
                      </a:r>
                      <a:r>
                        <a:rPr lang="en-GB" sz="2800" dirty="0" smtClean="0">
                          <a:effectLst/>
                          <a:latin typeface="Tempus Sans ITC" panose="04020404030D07020202" pitchFamily="82" charset="0"/>
                        </a:rPr>
                        <a:t>items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86184" marR="8618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effectLst/>
                          <a:latin typeface="Tempus Sans ITC" panose="04020404030D07020202" pitchFamily="82" charset="0"/>
                        </a:rPr>
                        <a:t>Loan period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86184" marR="86184" marT="0" marB="0"/>
                </a:tc>
              </a:tr>
              <a:tr h="1132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solidFill>
                            <a:schemeClr val="tx2"/>
                          </a:solidFill>
                          <a:effectLst/>
                          <a:latin typeface="Tempus Sans ITC" panose="04020404030D07020202" pitchFamily="82" charset="0"/>
                        </a:rPr>
                        <a:t>First – Third year students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86184" marR="861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 smtClean="0">
                          <a:solidFill>
                            <a:schemeClr val="tx2"/>
                          </a:solidFill>
                          <a:effectLst/>
                          <a:latin typeface="Tempus Sans ITC" panose="04020404030D07020202" pitchFamily="82" charset="0"/>
                        </a:rPr>
                        <a:t>Total items = 10 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86184" marR="861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2800" dirty="0">
                          <a:solidFill>
                            <a:schemeClr val="tx2"/>
                          </a:solidFill>
                          <a:effectLst/>
                          <a:latin typeface="Tempus Sans ITC" panose="04020404030D07020202" pitchFamily="82" charset="0"/>
                        </a:rPr>
                        <a:t>14 days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Tempus Sans ITC" panose="04020404030D07020202" pitchFamily="82" charset="0"/>
                        <a:ea typeface="Times New Roman"/>
                      </a:endParaRPr>
                    </a:p>
                  </a:txBody>
                  <a:tcPr marL="86184" marR="8618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8006" y="2894923"/>
            <a:ext cx="10222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5400" b="1" dirty="0" smtClean="0">
                <a:solidFill>
                  <a:schemeClr val="accent5"/>
                </a:solidFill>
                <a:latin typeface="Tempus Sans ITC" panose="04020404030D07020202" pitchFamily="82" charset="0"/>
                <a:ea typeface="+mj-ea"/>
                <a:cs typeface="+mj-cs"/>
              </a:rPr>
              <a:t>Renewing of items</a:t>
            </a:r>
            <a:endParaRPr lang="en-US" sz="5400" b="1" dirty="0">
              <a:solidFill>
                <a:schemeClr val="accent5"/>
              </a:solidFill>
              <a:latin typeface="Tempus Sans ITC" panose="04020404030D07020202" pitchFamily="82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813" y="3723412"/>
            <a:ext cx="11737298" cy="3016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>
                <a:latin typeface="Tempus Sans ITC" panose="04020404030D07020202" pitchFamily="82" charset="0"/>
                <a:cs typeface="Arial" charset="0"/>
              </a:rPr>
              <a:t>Patrons may renew library material </a:t>
            </a:r>
            <a:r>
              <a:rPr lang="en-GB" sz="3200" b="1" strike="sngStrike" dirty="0">
                <a:latin typeface="Tempus Sans ITC" panose="04020404030D07020202" pitchFamily="82" charset="0"/>
                <a:cs typeface="Arial" charset="0"/>
              </a:rPr>
              <a:t> </a:t>
            </a:r>
            <a:endParaRPr lang="en-US" sz="3200" b="1" dirty="0">
              <a:latin typeface="Tempus Sans ITC" panose="04020404030D07020202" pitchFamily="82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by phone, 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online via the </a:t>
            </a:r>
            <a:r>
              <a:rPr lang="en-GB" sz="2800" dirty="0" smtClean="0">
                <a:latin typeface="Tempus Sans ITC" panose="04020404030D07020202" pitchFamily="82" charset="0"/>
                <a:cs typeface="Arial" charset="0"/>
              </a:rPr>
              <a:t>Classic Catalogue </a:t>
            </a: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or 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in person at the Circulation Desk.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  <a:p>
            <a:pPr>
              <a:defRPr/>
            </a:pPr>
            <a:r>
              <a:rPr lang="en-GB" dirty="0">
                <a:latin typeface="Tempus Sans ITC" panose="04020404030D07020202" pitchFamily="82" charset="0"/>
                <a:cs typeface="Arial" charset="0"/>
              </a:rPr>
              <a:t> </a:t>
            </a:r>
            <a:endParaRPr lang="en-US" dirty="0">
              <a:latin typeface="Tempus Sans ITC" panose="04020404030D07020202" pitchFamily="82" charset="0"/>
              <a:cs typeface="Arial" charset="0"/>
            </a:endParaRPr>
          </a:p>
          <a:p>
            <a:pPr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Library material can be renewed </a:t>
            </a:r>
            <a:r>
              <a:rPr lang="en-GB" sz="2800" b="1" u="sng" dirty="0">
                <a:latin typeface="Tempus Sans ITC" panose="04020404030D07020202" pitchFamily="82" charset="0"/>
                <a:cs typeface="Arial" charset="0"/>
              </a:rPr>
              <a:t>once</a:t>
            </a: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 unless another patron has </a:t>
            </a:r>
            <a:r>
              <a:rPr lang="en-GB" sz="2800" dirty="0" smtClean="0">
                <a:latin typeface="Tempus Sans ITC" panose="04020404030D07020202" pitchFamily="82" charset="0"/>
                <a:cs typeface="Arial" charset="0"/>
              </a:rPr>
              <a:t>booked </a:t>
            </a: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the item.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268413"/>
          </a:xfrm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latin typeface="Tempus Sans ITC" panose="04020404030D07020202" pitchFamily="82" charset="0"/>
              </a:rPr>
              <a:t>OVERDUE / LOST CHARGES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071" y="943428"/>
            <a:ext cx="10558585" cy="4376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0962" y="5518150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/>
              <a:t>This overdue charge will change to a billing fee of R100 per book once the book is more than 30 days overdue.</a:t>
            </a:r>
            <a:r>
              <a:rPr lang="en-GB" altLang="en-US" dirty="0"/>
              <a:t> </a:t>
            </a:r>
            <a:endParaRPr lang="en-US" altLang="en-US" dirty="0"/>
          </a:p>
        </p:txBody>
      </p:sp>
      <p:pic>
        <p:nvPicPr>
          <p:cNvPr id="2662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30" y="5210968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45" y="254984"/>
            <a:ext cx="5638800" cy="1257300"/>
          </a:xfrm>
        </p:spPr>
        <p:txBody>
          <a:bodyPr rtlCol="0">
            <a:normAutofit fontScale="90000"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SHORT LOANS / COURSE RESERVES </a:t>
            </a:r>
          </a:p>
        </p:txBody>
      </p:sp>
      <p:pic>
        <p:nvPicPr>
          <p:cNvPr id="27651" name="Picture 6" descr="Orientation 2009 009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1635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 rot="224141">
            <a:off x="5989965" y="1078192"/>
            <a:ext cx="5901671" cy="5457154"/>
          </a:xfrm>
        </p:spPr>
      </p:sp>
      <p:sp>
        <p:nvSpPr>
          <p:cNvPr id="2" name="Rectangle 3"/>
          <p:cNvSpPr>
            <a:spLocks noChangeArrowheads="1"/>
          </p:cNvSpPr>
          <p:nvPr/>
        </p:nvSpPr>
        <p:spPr bwMode="auto">
          <a:xfrm rot="207713">
            <a:off x="6117115" y="1310922"/>
            <a:ext cx="5724559" cy="49916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en-US" sz="3000" dirty="0" smtClean="0">
              <a:solidFill>
                <a:srgbClr val="404040"/>
              </a:solidFill>
              <a:latin typeface="Tempus Sans ITC" panose="04020404030D07020202" pitchFamily="82" charset="0"/>
            </a:endParaRP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3000" dirty="0" smtClean="0">
                <a:solidFill>
                  <a:srgbClr val="404040"/>
                </a:solidFill>
                <a:latin typeface="Tempus Sans ITC" panose="04020404030D07020202" pitchFamily="82" charset="0"/>
              </a:rPr>
              <a:t>Books</a:t>
            </a: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, articles or class notes placed by the lecturer</a:t>
            </a:r>
          </a:p>
          <a:p>
            <a:pPr marL="342900" indent="-3429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 You must have: </a:t>
            </a:r>
          </a:p>
          <a:p>
            <a:pPr lvl="2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5"/>
                </a:solidFill>
                <a:latin typeface="Tempus Sans ITC" panose="04020404030D07020202" pitchFamily="82" charset="0"/>
              </a:rPr>
              <a:t>Student card</a:t>
            </a:r>
          </a:p>
          <a:p>
            <a:pPr lvl="2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5"/>
                </a:solidFill>
                <a:latin typeface="Tempus Sans ITC" panose="04020404030D07020202" pitchFamily="82" charset="0"/>
              </a:rPr>
              <a:t>Shelf no. of the item, looked up in </a:t>
            </a:r>
            <a:r>
              <a:rPr lang="en-US" sz="2400" b="1" dirty="0" smtClean="0">
                <a:solidFill>
                  <a:schemeClr val="accent5"/>
                </a:solidFill>
                <a:latin typeface="Tempus Sans ITC" panose="04020404030D07020202" pitchFamily="82" charset="0"/>
              </a:rPr>
              <a:t>Classic Catalogue</a:t>
            </a:r>
            <a:endParaRPr lang="en-US" sz="2400" b="1" dirty="0">
              <a:solidFill>
                <a:schemeClr val="accent5"/>
              </a:solidFill>
              <a:latin typeface="Tempus Sans ITC" panose="04020404030D07020202" pitchFamily="82" charset="0"/>
            </a:endParaRP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Items can be used for 1 hour at a time</a:t>
            </a: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One renewal in person per item, provided another student has not </a:t>
            </a:r>
            <a:r>
              <a:rPr lang="en-US" sz="3000" dirty="0" smtClean="0">
                <a:solidFill>
                  <a:srgbClr val="404040"/>
                </a:solidFill>
                <a:latin typeface="Tempus Sans ITC" panose="04020404030D07020202" pitchFamily="82" charset="0"/>
              </a:rPr>
              <a:t>booked the </a:t>
            </a: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item </a:t>
            </a:r>
          </a:p>
          <a:p>
            <a:pPr marL="342900" indent="-342900">
              <a:lnSpc>
                <a:spcPts val="2380"/>
              </a:lnSpc>
              <a:spcBef>
                <a:spcPct val="20000"/>
              </a:spcBef>
              <a:buSzPct val="75000"/>
              <a:buBlip>
                <a:blip r:embed="rId4"/>
              </a:buBlip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774826" y="5470093"/>
            <a:ext cx="4032250" cy="1327150"/>
          </a:xfrm>
          <a:prstGeom prst="wedgeRectCallout">
            <a:avLst>
              <a:gd name="adj1" fmla="val -22218"/>
              <a:gd name="adj2" fmla="val -98653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r>
              <a:rPr lang="en-ZA" sz="2600" dirty="0">
                <a:latin typeface="Tempus Sans ITC" panose="04020404030D07020202" pitchFamily="82" charset="0"/>
              </a:rPr>
              <a:t>Short Loans are behind Circulation Desk</a:t>
            </a:r>
          </a:p>
          <a:p>
            <a:pPr>
              <a:defRPr/>
            </a:pPr>
            <a:r>
              <a:rPr lang="en-ZA" sz="2600" dirty="0">
                <a:latin typeface="Tempus Sans ITC" panose="04020404030D07020202" pitchFamily="82" charset="0"/>
              </a:rPr>
              <a:t>on Ground Floor</a:t>
            </a:r>
            <a:endParaRPr lang="en-GB" sz="2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1238" y="237252"/>
            <a:ext cx="4434439" cy="1683657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5400" dirty="0">
                <a:latin typeface="Tempus Sans ITC" panose="04020404030D07020202" pitchFamily="82" charset="0"/>
              </a:rPr>
              <a:t>STUDY COLLECTION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243394" y="665018"/>
            <a:ext cx="5201442" cy="2590800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98" y="815497"/>
            <a:ext cx="4941537" cy="2313709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Copies of prescribed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May be borrowed for 3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 renewals or reservations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for this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 rot="180000">
            <a:off x="5351741" y="2141825"/>
            <a:ext cx="6583680" cy="4099381"/>
          </a:xfrm>
        </p:spPr>
      </p:sp>
      <p:pic>
        <p:nvPicPr>
          <p:cNvPr id="36869" name="Picture 5" descr="Orientation 2009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44">
            <a:off x="5442553" y="2157065"/>
            <a:ext cx="6526506" cy="40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71403" y="4613692"/>
            <a:ext cx="3708400" cy="1295400"/>
          </a:xfrm>
          <a:prstGeom prst="wedgeRectCallout">
            <a:avLst>
              <a:gd name="adj1" fmla="val 148875"/>
              <a:gd name="adj2" fmla="val -97016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sz="2600" dirty="0"/>
              <a:t>Study Collection is also behind Circulation Desk on Ground Floor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221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9485" y="2273405"/>
            <a:ext cx="3931920" cy="3981091"/>
          </a:xfrm>
        </p:spPr>
        <p:txBody>
          <a:bodyPr/>
          <a:lstStyle/>
          <a:p>
            <a:r>
              <a:rPr lang="en-US" sz="6000" dirty="0" smtClean="0"/>
              <a:t>Library facilities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" b="9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67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 Break Album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9865B3D38294994C8333C0A705E7D" ma:contentTypeVersion="0" ma:contentTypeDescription="Create a new document." ma:contentTypeScope="" ma:versionID="8a33bf3e1f24354479156143c685ca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7ba1b83616c8184aa439a6b682ee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F0DE35-A6BA-4FAA-BB21-336C0CD59B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5EA129-DE3E-4BBF-885F-3F25E0E0DA2D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812</Words>
  <Application>Microsoft Office PowerPoint</Application>
  <PresentationFormat>Widescreen</PresentationFormat>
  <Paragraphs>173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Juice ITC</vt:lpstr>
      <vt:lpstr>Segoe Script</vt:lpstr>
      <vt:lpstr>Segoe UI Semibold</vt:lpstr>
      <vt:lpstr>Tahoma</vt:lpstr>
      <vt:lpstr>Tempus Sans ITC</vt:lpstr>
      <vt:lpstr>Times New Roman</vt:lpstr>
      <vt:lpstr>Spring Break Album</vt:lpstr>
      <vt:lpstr>PowerPoint Presentation</vt:lpstr>
      <vt:lpstr>Contents of Starter kit</vt:lpstr>
      <vt:lpstr>Library membership</vt:lpstr>
      <vt:lpstr>  What must I do to become a library member?</vt:lpstr>
      <vt:lpstr>borrowing from library </vt:lpstr>
      <vt:lpstr>OVERDUE / LOST CHARGES</vt:lpstr>
      <vt:lpstr>SHORT LOANS / COURSE RESERVES </vt:lpstr>
      <vt:lpstr>STUDY COLLECTION</vt:lpstr>
      <vt:lpstr>Library facilities</vt:lpstr>
      <vt:lpstr>PowerPoint Presentation</vt:lpstr>
      <vt:lpstr> Online presence</vt:lpstr>
      <vt:lpstr>Social media</vt:lpstr>
      <vt:lpstr>Library website:</vt:lpstr>
      <vt:lpstr>On the Librar site you wil find:</vt:lpstr>
      <vt:lpstr>Information resources</vt:lpstr>
      <vt:lpstr>Information resources: starter kit</vt:lpstr>
      <vt:lpstr>looking up  short loans / course reserves in  Classic catalogue </vt:lpstr>
      <vt:lpstr>PowerPoint Presentation</vt:lpstr>
      <vt:lpstr>Access Short Loans/Course Reserves</vt:lpstr>
      <vt:lpstr>Example of items on Short Loan</vt:lpstr>
      <vt:lpstr> Find books articles etc in  findplus </vt:lpstr>
      <vt:lpstr>PowerPoint Presentation</vt:lpstr>
      <vt:lpstr> search findplus</vt:lpstr>
      <vt:lpstr>Findplus: Search results</vt:lpstr>
      <vt:lpstr>Search result list: printed material</vt:lpstr>
      <vt:lpstr>findplus : multiple copies of print material</vt:lpstr>
      <vt:lpstr> Finding a book  on the shelf  with the call no</vt:lpstr>
      <vt:lpstr>Reading call numbers</vt:lpstr>
      <vt:lpstr>Reading call numbers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break</dc:title>
  <dc:creator/>
  <cp:lastModifiedBy/>
  <cp:revision>2</cp:revision>
  <dcterms:created xsi:type="dcterms:W3CDTF">2013-05-10T13:06:48Z</dcterms:created>
  <dcterms:modified xsi:type="dcterms:W3CDTF">2015-01-30T07:21:42Z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0x0101009C89865B3D38294994C8333C0A705E7D</vt:lpwstr>
  </property>
  <property fmtid="{D5CDD505-2E9C-101B-9397-08002B2CF9AE}" pid="3" name="IsMyDocuments">
    <vt:bool>true</vt:bool>
  </property>
</Properties>
</file>